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79" r:id="rId11"/>
    <p:sldId id="268" r:id="rId12"/>
    <p:sldId id="269" r:id="rId13"/>
    <p:sldId id="271" r:id="rId14"/>
    <p:sldId id="272" r:id="rId15"/>
    <p:sldId id="273" r:id="rId16"/>
    <p:sldId id="274" r:id="rId17"/>
    <p:sldId id="281" r:id="rId18"/>
    <p:sldId id="282" r:id="rId19"/>
    <p:sldId id="276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D501-58BA-4306-98D4-CF3AE20D0F27}" type="datetimeFigureOut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59A2E-C80E-42BB-A6D7-D51C7710C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90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17AAC8-752B-47A6-A8F7-D256D3BE2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F8FAB0-05CD-4072-9E06-B4FA0397D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マスター字幕の書式設定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CA4CD2-B413-4F89-846E-2C899CF5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290D9F-7AD5-4868-B770-75D20936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CE8A3D-801F-4C7A-B6B0-FA4515E1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83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34CC5-B632-4039-AD48-6759EF8B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16FE63-BB6D-4F01-A345-9F81C8215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33D6A7-077F-404B-849C-28560274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4791C0-23BC-4686-9FC4-E45B0AC4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7B060C-8797-4F1B-89DF-7F137F90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57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5E1361-FB5B-4722-A4C0-1D5DB4F9D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D2C320-8DDA-4711-966D-958FD2C23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F3F982-1822-4C79-A442-B2E05C1A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BB8FFE-B9B0-4A95-8F5D-A3BCE988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BA4A63-CFFD-4878-99E0-4AA337B8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36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50EAEF-0717-4D6C-823E-E347CBBA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AC9DE8-4A65-45BF-8802-AA5DAA5B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EC9B4A-2CDF-48BA-A6EC-461B59A8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B7A01C-5042-4E35-8268-23AFDC03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30B661-D8C7-41E9-B81A-E66AF786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87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CA7DF-DEF6-4701-9BDC-D21CB86F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01D5D0-24DC-4C18-B8B7-8EE9CA1B8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F57D1D-8E5C-416B-9240-AB7F9E76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089137-FBE0-48B7-AA84-021249FF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E1BB05-D2BF-4F13-B244-8B8E15A8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99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FF541C-36D7-4E08-959D-5AD0F4FFB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797664-B6CF-4087-B600-C56590EA2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FBC6C0-8AAC-4E6C-ACF2-6318144E2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D04C0F-50C3-4CEB-81AE-B9373E61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CBA381-5EFB-46B8-BB9C-82EECAA4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DFF722-9DAC-4B7B-8CC3-62F20434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8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FB8D20-9ED0-42AF-A678-F4C9E264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5DB6F2-C375-4FFC-A400-B589B912B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29FFF67-044C-4FC5-A81E-BA24068C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373D1BA-52E1-469A-8910-233015CCD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53594E0-8062-4160-A8C0-A2450B311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B102332-E122-4F08-82F6-4ABF98A6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65CA45F-F0C6-491F-B3A4-12183C76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3CF6D52-AEC4-4A6C-B6BD-49839C9B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2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3D8138-E5E8-4465-A14B-549126EB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9C25A2E-6F85-40A0-88D0-E5F74251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9C8E15D-CA28-4948-B91D-B3047FC5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278ADF3-C68B-452B-BD5C-DCBA6400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6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9FACB4F-2BFB-4B0B-B525-E6313BF3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311204B-E083-422E-9A8E-E6203F19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EBE34B-CD7B-4E00-934A-266F3D9A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49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4A4811-C72C-4C21-8DF6-F40A5B29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107D88-2730-448B-A822-38BD16514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DC0A0A-5E66-4A5D-99D2-8B06CB451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59D784-ADAA-4A06-BF68-56F0AE64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9FA2BC-AB5A-4DD0-8B33-A3F98D20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DD3425-DAB6-4ACE-A7A0-EC0B761E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68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BAE57-2FA3-49C5-8D7D-EFACB2F3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22FC3F1-8B5C-4D1E-B894-60C0739B2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B0D2218-3FA1-46F6-A886-FBF4C184C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B99F78-82D8-4C68-91DD-0D55B662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D18D86-1A29-49A6-9C10-DFAA3962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4326B5-64C2-492A-8D56-DBD5D040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46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39C174F-1AB8-4292-87E1-67B0CC9C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470B67-07D0-4CE0-A536-2981C2AC7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BADDAC-4A11-4803-B40E-F3BD94EA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20EB91-E7CC-4E3B-8E3A-2A06B8ED5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6D6553-0F8C-4BA9-BE6A-7F14C3C75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23927-D34A-46B5-8C50-0149F6864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01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B02593-6361-4338-BD8F-823A82C55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アルマ、野辺山、</a:t>
            </a:r>
            <a:r>
              <a:rPr lang="en-US" altLang="ja-JP" dirty="0"/>
              <a:t>TMT</a:t>
            </a:r>
            <a:r>
              <a:rPr lang="ja-JP" altLang="en-US" dirty="0"/>
              <a:t>を通して考えたこと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FBAC52-34C4-4AF6-B0ED-2A591949A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齋藤正雄（国立天文台</a:t>
            </a:r>
            <a:r>
              <a:rPr lang="en-US" altLang="ja-JP" dirty="0"/>
              <a:t>TMT</a:t>
            </a:r>
            <a:r>
              <a:rPr lang="ja-JP" altLang="en-US" dirty="0"/>
              <a:t>推進室）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0627F4-743E-435B-8D34-03987BE2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F49E9D-4B08-480F-9274-531B3482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C4086A-C7CA-42BD-9024-5898ED2D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04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AF42ED1B-0B22-4A36-ABE7-5A40B0B9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大型望遠鏡製作に関してのレッスン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6E605B5D-16C0-402D-B3A9-50FB72EBD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国際プロジェクトの望遠鏡技術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契約マネージメント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仕様書を書くスキル</a:t>
            </a:r>
            <a:endParaRPr kumimoji="1" lang="en-US" altLang="ja-JP" dirty="0"/>
          </a:p>
          <a:p>
            <a:pPr lvl="1"/>
            <a:r>
              <a:rPr lang="en-US" altLang="ja-JP" dirty="0"/>
              <a:t>SOW</a:t>
            </a:r>
            <a:r>
              <a:rPr lang="ja-JP" altLang="en-US" dirty="0"/>
              <a:t>を書くスキル</a:t>
            </a:r>
            <a:endParaRPr lang="en-US" altLang="ja-JP" dirty="0"/>
          </a:p>
          <a:p>
            <a:pPr lvl="1"/>
            <a:r>
              <a:rPr kumimoji="1" lang="en-US" altLang="ja-JP" dirty="0"/>
              <a:t>ICD</a:t>
            </a:r>
            <a:r>
              <a:rPr kumimoji="1" lang="ja-JP" altLang="en-US" dirty="0"/>
              <a:t>を定義できるスキル</a:t>
            </a:r>
            <a:endParaRPr kumimoji="1" lang="en-US" altLang="ja-JP" dirty="0"/>
          </a:p>
          <a:p>
            <a:r>
              <a:rPr lang="ja-JP" altLang="en-US" dirty="0"/>
              <a:t>望遠鏡共通・基盤技術</a:t>
            </a:r>
            <a:endParaRPr lang="en-US" altLang="ja-JP" dirty="0"/>
          </a:p>
          <a:p>
            <a:pPr lvl="1"/>
            <a:r>
              <a:rPr kumimoji="1" lang="ja-JP" altLang="en-US" dirty="0"/>
              <a:t>システムエンジニア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専門職</a:t>
            </a:r>
            <a:endParaRPr kumimoji="1" lang="en-US" altLang="ja-JP" dirty="0"/>
          </a:p>
          <a:p>
            <a:r>
              <a:rPr lang="ja-JP" altLang="en-US" dirty="0"/>
              <a:t>仕様書がかけ、誤差が配分でき、</a:t>
            </a:r>
            <a:r>
              <a:rPr lang="en-US" altLang="ja-JP" dirty="0"/>
              <a:t>Conceptual design</a:t>
            </a:r>
            <a:r>
              <a:rPr lang="ja-JP" altLang="en-US" dirty="0" err="1"/>
              <a:t>まで</a:t>
            </a:r>
            <a:r>
              <a:rPr lang="ja-JP" altLang="en-US" dirty="0"/>
              <a:t>持って行ける技術力・システム技術力、マネージメント力</a:t>
            </a:r>
            <a:endParaRPr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C5D3D8-D6BC-49A5-90B9-05772B43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59DA8F-763F-4313-B4F2-AEE7D6D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8613C8-72FC-412E-B4B8-7F3E6553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1FD3EF-FDE1-4617-9739-765307C6DBEB}"/>
              </a:ext>
            </a:extLst>
          </p:cNvPr>
          <p:cNvSpPr txBox="1"/>
          <p:nvPr/>
        </p:nvSpPr>
        <p:spPr>
          <a:xfrm>
            <a:off x="5413709" y="3079058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科学</a:t>
            </a:r>
            <a:r>
              <a:rPr kumimoji="1" lang="ja-JP" altLang="en-US" sz="2400" dirty="0"/>
              <a:t>要求からシステム要求へとすすむために</a:t>
            </a:r>
            <a:endParaRPr kumimoji="1" lang="en-US" altLang="ja-JP" sz="2400" dirty="0"/>
          </a:p>
          <a:p>
            <a:r>
              <a:rPr kumimoji="1" lang="ja-JP" altLang="en-US" sz="2400" dirty="0"/>
              <a:t>プロジェクトサイエンティストの関わりは必須</a:t>
            </a:r>
          </a:p>
        </p:txBody>
      </p:sp>
    </p:spTree>
    <p:extLst>
      <p:ext uri="{BB962C8B-B14F-4D97-AF65-F5344CB8AC3E}">
        <p14:creationId xmlns:p14="http://schemas.microsoft.com/office/powerpoint/2010/main" val="136606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3C4E48EA-09A9-4CED-94FA-48447D47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望遠鏡実現</a:t>
            </a:r>
            <a:r>
              <a:rPr kumimoji="1" lang="ja-JP" altLang="en-US" dirty="0"/>
              <a:t>のトライアングル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1095F5-095A-4B5C-92E1-1DB99206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E39D7-05EF-42BE-A9DA-64E3FB28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0BE90C-AC37-405F-9ADA-795F5B4B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96CF70F8-C9DA-464E-9008-AF4E259FF50B}"/>
              </a:ext>
            </a:extLst>
          </p:cNvPr>
          <p:cNvSpPr/>
          <p:nvPr/>
        </p:nvSpPr>
        <p:spPr>
          <a:xfrm>
            <a:off x="3516086" y="2307771"/>
            <a:ext cx="4637314" cy="3243943"/>
          </a:xfrm>
          <a:prstGeom prst="triangle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468169-ECC3-4FFA-8B62-4AC94A4664DD}"/>
              </a:ext>
            </a:extLst>
          </p:cNvPr>
          <p:cNvSpPr txBox="1"/>
          <p:nvPr/>
        </p:nvSpPr>
        <p:spPr>
          <a:xfrm>
            <a:off x="5178153" y="1326457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/>
              <a:t>要求</a:t>
            </a:r>
            <a:endParaRPr kumimoji="1" lang="ja-JP" altLang="en-US" sz="4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AEF05D9-3F29-4F9E-919D-EF7002971F6B}"/>
              </a:ext>
            </a:extLst>
          </p:cNvPr>
          <p:cNvSpPr txBox="1"/>
          <p:nvPr/>
        </p:nvSpPr>
        <p:spPr>
          <a:xfrm>
            <a:off x="1984451" y="5222724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性能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5E51B57-6CEC-4D03-971C-39887FEB145E}"/>
              </a:ext>
            </a:extLst>
          </p:cNvPr>
          <p:cNvSpPr txBox="1"/>
          <p:nvPr/>
        </p:nvSpPr>
        <p:spPr>
          <a:xfrm>
            <a:off x="8330112" y="5166993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/>
              <a:t>コスト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68028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F6087E-21D4-4C71-9C9A-4814F229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望遠鏡とコスト：光学望遠鏡の場合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7F22F-9416-4211-B54D-CD27EA13E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30148" cy="4302125"/>
          </a:xfrm>
        </p:spPr>
        <p:txBody>
          <a:bodyPr/>
          <a:lstStyle/>
          <a:p>
            <a:r>
              <a:rPr kumimoji="1" lang="ja-JP" altLang="en-US" dirty="0"/>
              <a:t>光学望遠鏡は技術革新でコスト低下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Keck:</a:t>
            </a:r>
            <a:r>
              <a:rPr kumimoji="1" lang="ja-JP" altLang="en-US" dirty="0"/>
              <a:t>セグメント鏡</a:t>
            </a:r>
            <a:endParaRPr kumimoji="1" lang="en-US" altLang="ja-JP" dirty="0"/>
          </a:p>
          <a:p>
            <a:r>
              <a:rPr lang="ja-JP" altLang="en-US" dirty="0"/>
              <a:t>京大</a:t>
            </a:r>
            <a:r>
              <a:rPr lang="en-US" altLang="ja-JP" dirty="0"/>
              <a:t>3.8m:</a:t>
            </a:r>
            <a:r>
              <a:rPr lang="ja-JP" altLang="en-US" dirty="0"/>
              <a:t>架台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D462FF-695A-4A84-9295-7396F75F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C798A8-A1AD-429D-A42E-0B8A4EFE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C38C18-203D-471C-97AB-CE330365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4037905-A595-4BBF-82C6-B39A021AD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995433" y="1606245"/>
            <a:ext cx="6746631" cy="488663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D64B59E-3707-4B20-8310-828FB152951B}"/>
              </a:ext>
            </a:extLst>
          </p:cNvPr>
          <p:cNvCxnSpPr/>
          <p:nvPr/>
        </p:nvCxnSpPr>
        <p:spPr>
          <a:xfrm flipV="1">
            <a:off x="8037572" y="1566488"/>
            <a:ext cx="1805355" cy="22168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C794E2-8B71-4173-943C-9C25F2ACB9A7}"/>
              </a:ext>
            </a:extLst>
          </p:cNvPr>
          <p:cNvSpPr txBox="1"/>
          <p:nvPr/>
        </p:nvSpPr>
        <p:spPr>
          <a:xfrm>
            <a:off x="9506972" y="4687716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Pierre+2003</a:t>
            </a:r>
          </a:p>
          <a:p>
            <a:r>
              <a:rPr kumimoji="1" lang="en-US" altLang="ja-JP" dirty="0"/>
              <a:t>©Springer-Verlag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014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70DA35-EE49-4DE6-B846-343930C8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詳細設計前の投資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CDBD35-2833-45B1-9261-A01D5A199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82202" cy="4441032"/>
          </a:xfrm>
        </p:spPr>
        <p:txBody>
          <a:bodyPr/>
          <a:lstStyle/>
          <a:p>
            <a:r>
              <a:rPr lang="en-US" altLang="ja-JP" dirty="0"/>
              <a:t>Phase</a:t>
            </a:r>
            <a:r>
              <a:rPr lang="ja-JP" altLang="en-US" dirty="0"/>
              <a:t> </a:t>
            </a:r>
            <a:r>
              <a:rPr lang="en-US" altLang="ja-JP" dirty="0"/>
              <a:t>A</a:t>
            </a:r>
            <a:r>
              <a:rPr lang="ja-JP" altLang="en-US" dirty="0"/>
              <a:t>（</a:t>
            </a:r>
            <a:r>
              <a:rPr lang="en-US" altLang="ja-JP" dirty="0"/>
              <a:t>Preliminary analysis-ODR)</a:t>
            </a:r>
            <a:r>
              <a:rPr lang="ja-JP" altLang="en-US" dirty="0"/>
              <a:t>と</a:t>
            </a:r>
            <a:r>
              <a:rPr lang="en-US" altLang="ja-JP" dirty="0"/>
              <a:t>B(Project definition-PDR)</a:t>
            </a:r>
            <a:r>
              <a:rPr kumimoji="1" lang="ja-JP" altLang="en-US" dirty="0"/>
              <a:t>の重要性</a:t>
            </a:r>
            <a:endParaRPr kumimoji="1" lang="en-US" altLang="ja-JP" dirty="0"/>
          </a:p>
          <a:p>
            <a:r>
              <a:rPr lang="en-US" altLang="ja-JP" dirty="0"/>
              <a:t>Phase C</a:t>
            </a:r>
            <a:r>
              <a:rPr lang="ja-JP" altLang="en-US" dirty="0"/>
              <a:t>（</a:t>
            </a:r>
            <a:r>
              <a:rPr lang="en-US" altLang="ja-JP" dirty="0"/>
              <a:t>Design-FDR)</a:t>
            </a:r>
            <a:r>
              <a:rPr lang="ja-JP" altLang="en-US" dirty="0"/>
              <a:t>のコストリスク下げるには</a:t>
            </a:r>
            <a:r>
              <a:rPr lang="en-US" altLang="ja-JP" dirty="0"/>
              <a:t>Phase A/B</a:t>
            </a:r>
            <a:r>
              <a:rPr lang="ja-JP" altLang="en-US" dirty="0"/>
              <a:t>に</a:t>
            </a:r>
            <a:r>
              <a:rPr lang="en-US" altLang="ja-JP" dirty="0"/>
              <a:t>10%</a:t>
            </a:r>
            <a:r>
              <a:rPr lang="ja-JP" altLang="en-US" dirty="0"/>
              <a:t>程度投資が必要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C8BAAC-3940-4624-8D1C-3170371B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60DE5B-DBF1-433E-AF2D-B77EC5F9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4638CF-4572-4C0D-BA35-8635DFF4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0749748-D37D-4D92-9159-AEAF6A97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402" y="1606858"/>
            <a:ext cx="6902327" cy="465979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E50984-95AD-460F-85E6-0DF04BE19AC8}"/>
              </a:ext>
            </a:extLst>
          </p:cNvPr>
          <p:cNvSpPr txBox="1"/>
          <p:nvPr/>
        </p:nvSpPr>
        <p:spPr>
          <a:xfrm>
            <a:off x="9290415" y="2113178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Pierre+2003</a:t>
            </a:r>
          </a:p>
          <a:p>
            <a:r>
              <a:rPr kumimoji="1" lang="en-US" altLang="ja-JP" dirty="0"/>
              <a:t>©Springer-Verlag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661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89466A-EF29-45AA-889F-3F5C1007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望遠鏡コストの占める割合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408573-3717-45BF-A878-1AE7647BB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A5C804-43B5-4FC9-B179-9018B663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72DABE-18F8-4C42-BDDA-377F68A4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B2541-10E1-4E77-9669-8DC4FAD1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A35362-6E1F-4B21-A33F-9006E5EC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483701" y="1593850"/>
            <a:ext cx="8821415" cy="4583113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45D599B-AF30-4294-B12C-6EFFAF577BE7}"/>
              </a:ext>
            </a:extLst>
          </p:cNvPr>
          <p:cNvSpPr/>
          <p:nvPr/>
        </p:nvSpPr>
        <p:spPr>
          <a:xfrm>
            <a:off x="8291004" y="2778711"/>
            <a:ext cx="639192" cy="381739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CBC54E-D2C0-4F7D-88DC-1F2D0985E8F4}"/>
              </a:ext>
            </a:extLst>
          </p:cNvPr>
          <p:cNvSpPr txBox="1"/>
          <p:nvPr/>
        </p:nvSpPr>
        <p:spPr>
          <a:xfrm>
            <a:off x="8721550" y="6211669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Pierre+2003</a:t>
            </a:r>
          </a:p>
          <a:p>
            <a:r>
              <a:rPr kumimoji="1" lang="en-US" altLang="ja-JP" dirty="0"/>
              <a:t>©Springer-Verlag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4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A9EF2-4F3E-49FF-B0FD-285A9AB6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ライフタイムコスト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FD62-291C-46AF-82CB-7353D0A32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2DD1E4-C459-4B29-A0BC-F35B9542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607D2B-7FAB-4AD1-951C-CA2709A6B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6F83D6-1150-4B2A-96F3-043A6AC7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4F3938E-019C-4B15-81F3-59ABBC251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18" y="1440107"/>
            <a:ext cx="9996858" cy="49162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13BFD1-5F05-4DB5-A166-1EE9B6CAA119}"/>
              </a:ext>
            </a:extLst>
          </p:cNvPr>
          <p:cNvSpPr txBox="1"/>
          <p:nvPr/>
        </p:nvSpPr>
        <p:spPr>
          <a:xfrm>
            <a:off x="9131791" y="1502459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Pierre+2003</a:t>
            </a:r>
          </a:p>
          <a:p>
            <a:r>
              <a:rPr kumimoji="1" lang="en-US" altLang="ja-JP" dirty="0"/>
              <a:t>©Springer-Verlag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3230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CEE5A2-C2F2-4A51-A64D-D2245B9E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望遠鏡技術とツール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10C220-1E02-4115-ADDC-DE085B6923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材料・構造力学</a:t>
            </a:r>
            <a:endParaRPr kumimoji="1" lang="en-US" altLang="ja-JP" dirty="0"/>
          </a:p>
          <a:p>
            <a:r>
              <a:rPr lang="ja-JP" altLang="en-US" dirty="0"/>
              <a:t>機械工学</a:t>
            </a:r>
            <a:endParaRPr lang="en-US" altLang="ja-JP" dirty="0"/>
          </a:p>
          <a:p>
            <a:r>
              <a:rPr kumimoji="1" lang="ja-JP" altLang="en-US" dirty="0"/>
              <a:t>熱工学</a:t>
            </a:r>
            <a:endParaRPr kumimoji="1" lang="en-US" altLang="ja-JP" dirty="0"/>
          </a:p>
          <a:p>
            <a:r>
              <a:rPr kumimoji="1" lang="ja-JP" altLang="en-US" dirty="0"/>
              <a:t>流体力学</a:t>
            </a:r>
            <a:endParaRPr kumimoji="1" lang="en-US" altLang="ja-JP" dirty="0"/>
          </a:p>
          <a:p>
            <a:r>
              <a:rPr lang="ja-JP" altLang="en-US" dirty="0"/>
              <a:t>電源・</a:t>
            </a:r>
            <a:r>
              <a:rPr kumimoji="1" lang="ja-JP" altLang="en-US" dirty="0"/>
              <a:t>設備</a:t>
            </a:r>
            <a:endParaRPr kumimoji="1" lang="en-US" altLang="ja-JP" dirty="0"/>
          </a:p>
          <a:p>
            <a:r>
              <a:rPr kumimoji="1" lang="ja-JP" altLang="en-US" dirty="0"/>
              <a:t>計測工学</a:t>
            </a:r>
            <a:endParaRPr kumimoji="1" lang="en-US" altLang="ja-JP" dirty="0"/>
          </a:p>
          <a:p>
            <a:r>
              <a:rPr kumimoji="1" lang="en-US" altLang="ja-JP" dirty="0"/>
              <a:t>EMC</a:t>
            </a:r>
          </a:p>
          <a:p>
            <a:r>
              <a:rPr lang="ja-JP" altLang="en-US" dirty="0"/>
              <a:t>安全</a:t>
            </a:r>
            <a:endParaRPr lang="en-US" altLang="ja-JP" dirty="0"/>
          </a:p>
          <a:p>
            <a:r>
              <a:rPr kumimoji="1" lang="ja-JP" altLang="en-US" dirty="0"/>
              <a:t>品質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B70EE386-1CEE-4604-B0C8-9D46BADFE0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/>
              <a:t>FEM</a:t>
            </a:r>
          </a:p>
          <a:p>
            <a:r>
              <a:rPr lang="en-US" altLang="ja-JP" dirty="0"/>
              <a:t>CAD</a:t>
            </a:r>
          </a:p>
          <a:p>
            <a:r>
              <a:rPr kumimoji="1" lang="en-US" altLang="ja-JP" dirty="0"/>
              <a:t>CFD</a:t>
            </a:r>
          </a:p>
          <a:p>
            <a:r>
              <a:rPr kumimoji="1" lang="ja-JP" altLang="en-US" dirty="0"/>
              <a:t>サーボ解析</a:t>
            </a:r>
            <a:endParaRPr kumimoji="1" lang="en-US" altLang="ja-JP" dirty="0"/>
          </a:p>
          <a:p>
            <a:r>
              <a:rPr kumimoji="1" lang="ja-JP" altLang="en-US" dirty="0"/>
              <a:t>電磁解析</a:t>
            </a:r>
            <a:endParaRPr kumimoji="1" lang="en-US" altLang="ja-JP" dirty="0"/>
          </a:p>
          <a:p>
            <a:r>
              <a:rPr kumimoji="1" lang="en-US" altLang="ja-JP" dirty="0"/>
              <a:t>FMEA</a:t>
            </a:r>
          </a:p>
          <a:p>
            <a:r>
              <a:rPr lang="en-US" altLang="ja-JP" dirty="0"/>
              <a:t>FTA</a:t>
            </a:r>
          </a:p>
          <a:p>
            <a:r>
              <a:rPr kumimoji="1" lang="en-US" altLang="ja-JP" dirty="0"/>
              <a:t>HARA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B40B02-761A-4204-A765-1A06371F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146223-B25A-4E76-B3EF-994E3747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F76422-38D9-4C28-847E-7641A898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219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4270E6-CA65-4DF1-8F81-DDE98F07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日本</a:t>
            </a:r>
            <a:r>
              <a:rPr kumimoji="1" lang="ja-JP" altLang="en-US" dirty="0"/>
              <a:t>以外の代表的な望遠鏡設計会社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4225E7-8393-4F47-83ED-C96FEDB33E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/>
              <a:t>EIE (design oriented)</a:t>
            </a:r>
          </a:p>
          <a:p>
            <a:pPr lvl="1"/>
            <a:r>
              <a:rPr lang="en-US" altLang="ja-JP" dirty="0"/>
              <a:t>E-ELT 39m</a:t>
            </a:r>
          </a:p>
          <a:p>
            <a:pPr lvl="1"/>
            <a:r>
              <a:rPr kumimoji="1" lang="en-US" altLang="ja-JP" dirty="0"/>
              <a:t>LSST 8m</a:t>
            </a:r>
          </a:p>
          <a:p>
            <a:pPr lvl="1"/>
            <a:r>
              <a:rPr lang="en-US" altLang="ja-JP" dirty="0"/>
              <a:t>ASTRI SST-2M Prototype-CTA</a:t>
            </a:r>
          </a:p>
          <a:p>
            <a:pPr lvl="1"/>
            <a:r>
              <a:rPr lang="en-US" altLang="ja-JP" dirty="0"/>
              <a:t>ALMA-EU-Antenna 12m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LBT-Telescope</a:t>
            </a:r>
            <a:r>
              <a:rPr lang="en-US" altLang="ja-JP" dirty="0"/>
              <a:t>/Enclosure 8m</a:t>
            </a:r>
            <a:endParaRPr kumimoji="1" lang="en-US" altLang="ja-JP" dirty="0"/>
          </a:p>
          <a:p>
            <a:pPr lvl="1"/>
            <a:r>
              <a:rPr lang="en-US" altLang="ja-JP" dirty="0"/>
              <a:t>VLT-Telescope/Enclosure 8m</a:t>
            </a:r>
          </a:p>
          <a:p>
            <a:pPr lvl="1"/>
            <a:r>
              <a:rPr lang="en-US" altLang="ja-JP" dirty="0"/>
              <a:t>NTT-Telescope 3.5m</a:t>
            </a:r>
          </a:p>
          <a:p>
            <a:pPr lvl="1"/>
            <a:r>
              <a:rPr lang="en-US" altLang="ja-JP" dirty="0"/>
              <a:t>Sardinia Radio Telescope 65m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5BD771-8E2A-4CB0-A2E2-B4E1F98D04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/>
              <a:t>MT Mechatronics (des2fab)</a:t>
            </a:r>
          </a:p>
          <a:p>
            <a:pPr lvl="1"/>
            <a:r>
              <a:rPr kumimoji="1" lang="en-US" altLang="ja-JP" dirty="0"/>
              <a:t>DKIST 4m</a:t>
            </a:r>
          </a:p>
          <a:p>
            <a:pPr lvl="1"/>
            <a:r>
              <a:rPr kumimoji="1" lang="en-US" altLang="ja-JP" dirty="0" err="1"/>
              <a:t>Effelsberg</a:t>
            </a:r>
            <a:r>
              <a:rPr kumimoji="1" lang="en-US" altLang="ja-JP" dirty="0"/>
              <a:t> 100m</a:t>
            </a:r>
          </a:p>
          <a:p>
            <a:pPr lvl="1"/>
            <a:r>
              <a:rPr lang="en-US" altLang="ja-JP" dirty="0"/>
              <a:t>LMT 50m</a:t>
            </a:r>
          </a:p>
          <a:p>
            <a:pPr lvl="1"/>
            <a:r>
              <a:rPr kumimoji="1" lang="en-US" altLang="ja-JP" dirty="0" err="1"/>
              <a:t>Yebes</a:t>
            </a:r>
            <a:r>
              <a:rPr kumimoji="1" lang="en-US" altLang="ja-JP" dirty="0"/>
              <a:t> 40m</a:t>
            </a:r>
          </a:p>
          <a:p>
            <a:pPr lvl="1"/>
            <a:r>
              <a:rPr lang="en-US" altLang="ja-JP" dirty="0"/>
              <a:t>IRAM 30m</a:t>
            </a:r>
          </a:p>
          <a:p>
            <a:pPr lvl="1"/>
            <a:r>
              <a:rPr lang="en-US" altLang="ja-JP" dirty="0"/>
              <a:t>IRAM 15m</a:t>
            </a:r>
          </a:p>
          <a:p>
            <a:pPr lvl="1"/>
            <a:r>
              <a:rPr kumimoji="1" lang="en-US" altLang="ja-JP" dirty="0"/>
              <a:t>CTA 30m</a:t>
            </a:r>
          </a:p>
          <a:p>
            <a:pPr lvl="1"/>
            <a:r>
              <a:rPr lang="en-US" altLang="ja-JP" dirty="0"/>
              <a:t>Sardinia Radio Telescope 65m</a:t>
            </a:r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0AD9B8-2A7B-44E2-9CC7-A9F4F68F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3CC863-96B5-480B-96E3-3DED035E2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8FCE7D-E5AF-4CED-9258-644E6C57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66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AF42ED1B-0B22-4A36-ABE7-5A40B0B9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大型望遠鏡製作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6E605B5D-16C0-402D-B3A9-50FB72EBD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国際プロジェクトの望遠鏡技術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契約マネージメント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仕様書を書くスキル</a:t>
            </a:r>
            <a:endParaRPr kumimoji="1" lang="en-US" altLang="ja-JP" dirty="0"/>
          </a:p>
          <a:p>
            <a:pPr lvl="1"/>
            <a:r>
              <a:rPr lang="en-US" altLang="ja-JP" dirty="0"/>
              <a:t>SOW</a:t>
            </a:r>
            <a:r>
              <a:rPr lang="ja-JP" altLang="en-US" dirty="0"/>
              <a:t>を書くスキル</a:t>
            </a:r>
            <a:endParaRPr lang="en-US" altLang="ja-JP" dirty="0"/>
          </a:p>
          <a:p>
            <a:pPr lvl="1"/>
            <a:r>
              <a:rPr kumimoji="1" lang="en-US" altLang="ja-JP" dirty="0"/>
              <a:t>ICD</a:t>
            </a:r>
            <a:r>
              <a:rPr kumimoji="1" lang="ja-JP" altLang="en-US" dirty="0"/>
              <a:t>を定義できるスキル</a:t>
            </a:r>
            <a:endParaRPr kumimoji="1" lang="en-US" altLang="ja-JP" dirty="0"/>
          </a:p>
          <a:p>
            <a:r>
              <a:rPr lang="ja-JP" altLang="en-US" dirty="0"/>
              <a:t>望遠鏡共通・基盤技術</a:t>
            </a:r>
            <a:endParaRPr lang="en-US" altLang="ja-JP" dirty="0"/>
          </a:p>
          <a:p>
            <a:pPr lvl="1"/>
            <a:r>
              <a:rPr kumimoji="1" lang="ja-JP" altLang="en-US" dirty="0"/>
              <a:t>システムエンジニア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専門職</a:t>
            </a:r>
            <a:endParaRPr kumimoji="1" lang="en-US" altLang="ja-JP" dirty="0"/>
          </a:p>
          <a:p>
            <a:r>
              <a:rPr lang="ja-JP" altLang="en-US" dirty="0"/>
              <a:t>仕様書がかけ、誤差が配分でき、 </a:t>
            </a:r>
            <a:r>
              <a:rPr lang="en-US" altLang="ja-JP" dirty="0"/>
              <a:t>Conceptual design</a:t>
            </a:r>
            <a:r>
              <a:rPr lang="ja-JP" altLang="en-US" dirty="0" err="1"/>
              <a:t>まで</a:t>
            </a:r>
            <a:r>
              <a:rPr lang="ja-JP" altLang="en-US" dirty="0"/>
              <a:t>持って行ける技術力・システム技術力、マネージメント力</a:t>
            </a:r>
            <a:endParaRPr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C5D3D8-D6BC-49A5-90B9-05772B43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59DA8F-763F-4313-B4F2-AEE7D6D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8613C8-72FC-412E-B4B8-7F3E6553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15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C7FFB-3310-4999-AA2D-C4074730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次世代に向けて考えること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28CB99-75CF-4F7F-B2A5-85A206E19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国立天文台の望遠鏡技術は天文学者</a:t>
            </a:r>
            <a:r>
              <a:rPr lang="ja-JP" altLang="en-US" dirty="0"/>
              <a:t>が担っていくのか</a:t>
            </a:r>
            <a:endParaRPr kumimoji="1" lang="en-US" altLang="ja-JP" dirty="0"/>
          </a:p>
          <a:p>
            <a:r>
              <a:rPr kumimoji="1" lang="ja-JP" altLang="en-US" dirty="0"/>
              <a:t>概念設計が出来るレベルの技術</a:t>
            </a:r>
            <a:r>
              <a:rPr lang="ja-JP" altLang="en-US" dirty="0"/>
              <a:t>を持っているか</a:t>
            </a:r>
            <a:endParaRPr kumimoji="1" lang="en-US" altLang="ja-JP" dirty="0"/>
          </a:p>
          <a:p>
            <a:r>
              <a:rPr lang="ja-JP" altLang="en-US" dirty="0"/>
              <a:t>外国企業に発注できる仕様書がかけるか</a:t>
            </a:r>
            <a:endParaRPr lang="en-US" altLang="ja-JP" dirty="0"/>
          </a:p>
          <a:p>
            <a:r>
              <a:rPr lang="ja-JP" altLang="en-US" dirty="0"/>
              <a:t>機会を意識的に（素質ある）人材に与えられるか</a:t>
            </a:r>
            <a:endParaRPr lang="en-US" altLang="ja-JP" dirty="0"/>
          </a:p>
          <a:p>
            <a:r>
              <a:rPr kumimoji="1" lang="ja-JP" altLang="en-US" dirty="0"/>
              <a:t>望遠鏡性能評価（計測）技術は持ち続けられるか</a:t>
            </a:r>
            <a:endParaRPr kumimoji="1" lang="en-US" altLang="ja-JP" dirty="0"/>
          </a:p>
          <a:p>
            <a:r>
              <a:rPr lang="ja-JP" altLang="en-US" dirty="0"/>
              <a:t>プロジェクトサイエンティスト・システムエンジニアはいるか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これらのことは意識的に進めないと自発的に起こらない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7B662C-F5AE-4A09-A3C5-DBBCECC6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F07690-6378-4775-89F5-5481E858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500E9C-1562-4390-BF71-64CD98BA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43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B99FB66F-6633-4696-87A5-BDFB5E54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国立天文台は</a:t>
            </a:r>
            <a:r>
              <a:rPr kumimoji="1" lang="en-US" altLang="ja-JP" dirty="0"/>
              <a:t>TMT</a:t>
            </a:r>
            <a:r>
              <a:rPr kumimoji="1" lang="ja-JP" altLang="en-US" dirty="0"/>
              <a:t>以降大型望遠鏡作る機会があり、作る技術力あるのか？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C14957-25C3-41DA-8661-ADABB8E8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93E60F-9ACA-4369-9B3A-33391EFC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2D8C2F-7697-4B47-A7D7-E6B31A40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55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C6CF1-2344-4A48-8300-903A0F0B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私と望遠鏡のかかわり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8FC17F-46D2-4112-8626-075EB9805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1997-2002</a:t>
            </a:r>
            <a:r>
              <a:rPr kumimoji="1" lang="ja-JP" altLang="en-US" dirty="0"/>
              <a:t>：</a:t>
            </a:r>
            <a:r>
              <a:rPr kumimoji="1" lang="en-US" altLang="ja-JP" dirty="0"/>
              <a:t>SMA</a:t>
            </a:r>
            <a:r>
              <a:rPr lang="ja-JP" altLang="en-US" dirty="0"/>
              <a:t>（評価）</a:t>
            </a:r>
            <a:endParaRPr kumimoji="1" lang="en-US" altLang="ja-JP" dirty="0"/>
          </a:p>
          <a:p>
            <a:r>
              <a:rPr lang="en-US" altLang="ja-JP" dirty="0"/>
              <a:t>2002-2005</a:t>
            </a:r>
            <a:r>
              <a:rPr lang="ja-JP" altLang="en-US" dirty="0"/>
              <a:t>：</a:t>
            </a:r>
            <a:r>
              <a:rPr lang="en-US" altLang="ja-JP" dirty="0"/>
              <a:t>ALMA</a:t>
            </a:r>
            <a:r>
              <a:rPr lang="ja-JP" altLang="en-US" dirty="0"/>
              <a:t>プロトタイプアンテナ（製造、評価）</a:t>
            </a:r>
            <a:endParaRPr lang="en-US" altLang="ja-JP" dirty="0"/>
          </a:p>
          <a:p>
            <a:r>
              <a:rPr kumimoji="1" lang="en-US" altLang="ja-JP" dirty="0"/>
              <a:t>2005-2007</a:t>
            </a:r>
            <a:r>
              <a:rPr kumimoji="1" lang="ja-JP" altLang="en-US" dirty="0"/>
              <a:t>：</a:t>
            </a:r>
            <a:r>
              <a:rPr kumimoji="1" lang="en-US" altLang="ja-JP" dirty="0"/>
              <a:t>ALMA</a:t>
            </a:r>
            <a:r>
              <a:rPr kumimoji="1" lang="ja-JP" altLang="en-US" dirty="0"/>
              <a:t>アンテナ（設計時）</a:t>
            </a:r>
            <a:endParaRPr kumimoji="1" lang="en-US" altLang="ja-JP" dirty="0"/>
          </a:p>
          <a:p>
            <a:r>
              <a:rPr lang="en-US" altLang="ja-JP" dirty="0"/>
              <a:t>2007-2012</a:t>
            </a:r>
            <a:r>
              <a:rPr lang="ja-JP" altLang="en-US" dirty="0"/>
              <a:t>：</a:t>
            </a:r>
            <a:r>
              <a:rPr lang="en-US" altLang="ja-JP" dirty="0"/>
              <a:t>ALMA</a:t>
            </a:r>
            <a:r>
              <a:rPr lang="ja-JP" altLang="en-US" dirty="0"/>
              <a:t>アンテナ（評価システム・評価）</a:t>
            </a:r>
            <a:endParaRPr lang="en-US" altLang="ja-JP" dirty="0"/>
          </a:p>
          <a:p>
            <a:r>
              <a:rPr kumimoji="1" lang="en-US" altLang="ja-JP" dirty="0"/>
              <a:t>2012-2014</a:t>
            </a:r>
            <a:r>
              <a:rPr kumimoji="1" lang="ja-JP" altLang="en-US" dirty="0"/>
              <a:t>：</a:t>
            </a:r>
            <a:r>
              <a:rPr kumimoji="1" lang="en-US" altLang="ja-JP" dirty="0"/>
              <a:t>ALMA</a:t>
            </a:r>
            <a:r>
              <a:rPr kumimoji="1" lang="ja-JP" altLang="en-US" dirty="0"/>
              <a:t>運用（評価）</a:t>
            </a:r>
            <a:endParaRPr kumimoji="1" lang="en-US" altLang="ja-JP" dirty="0"/>
          </a:p>
          <a:p>
            <a:r>
              <a:rPr lang="en-US" altLang="ja-JP" dirty="0"/>
              <a:t>2014-2017</a:t>
            </a:r>
            <a:r>
              <a:rPr lang="ja-JP" altLang="en-US" dirty="0"/>
              <a:t>：野辺山</a:t>
            </a:r>
            <a:r>
              <a:rPr lang="en-US" altLang="ja-JP" dirty="0"/>
              <a:t>45m</a:t>
            </a:r>
            <a:r>
              <a:rPr lang="ja-JP" altLang="en-US" dirty="0"/>
              <a:t>鏡（方向性）</a:t>
            </a:r>
            <a:endParaRPr lang="en-US" altLang="ja-JP" dirty="0"/>
          </a:p>
          <a:p>
            <a:r>
              <a:rPr kumimoji="1" lang="en-US" altLang="ja-JP" dirty="0"/>
              <a:t>2016-</a:t>
            </a:r>
            <a:r>
              <a:rPr kumimoji="1" lang="ja-JP" altLang="en-US" dirty="0"/>
              <a:t>：</a:t>
            </a:r>
            <a:r>
              <a:rPr kumimoji="1" lang="en-US" altLang="ja-JP" dirty="0"/>
              <a:t>TMT</a:t>
            </a:r>
            <a:r>
              <a:rPr kumimoji="1" lang="ja-JP" altLang="en-US" dirty="0"/>
              <a:t>（設計から製造へ）</a:t>
            </a:r>
            <a:endParaRPr kumimoji="1" lang="en-US" altLang="ja-JP" dirty="0"/>
          </a:p>
          <a:p>
            <a:r>
              <a:rPr lang="ja-JP" altLang="en-US" dirty="0"/>
              <a:t>その他さまざまな望遠鏡審査会へ参加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CAB679-1C24-43DA-88FC-7A5F41F1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9915C3-1F01-4CBD-8F55-1FA16A7F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8A5C21-16C1-408E-81AD-3C7746EE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97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5EADE34-C93F-496B-BBC3-2E9E1D4E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地上天体望遠鏡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BC6BB4EF-7612-4242-8995-273A8C4B3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望遠鏡</a:t>
            </a:r>
            <a:endParaRPr lang="en-US" altLang="ja-JP" dirty="0"/>
          </a:p>
          <a:p>
            <a:pPr lvl="1"/>
            <a:r>
              <a:rPr lang="ja-JP" altLang="en-US" dirty="0"/>
              <a:t>一度製作すると基本構造は変更しない</a:t>
            </a:r>
            <a:endParaRPr lang="en-US" altLang="ja-JP" dirty="0"/>
          </a:p>
          <a:p>
            <a:r>
              <a:rPr kumimoji="1" lang="ja-JP" altLang="en-US" dirty="0"/>
              <a:t>望遠鏡環境</a:t>
            </a:r>
            <a:endParaRPr kumimoji="1" lang="en-US" altLang="ja-JP" dirty="0"/>
          </a:p>
          <a:p>
            <a:pPr lvl="1"/>
            <a:r>
              <a:rPr lang="ja-JP" altLang="en-US" dirty="0"/>
              <a:t>電波望遠鏡：ドームなし　</a:t>
            </a:r>
            <a:r>
              <a:rPr lang="en-US" altLang="ja-JP" dirty="0"/>
              <a:t>24</a:t>
            </a:r>
            <a:r>
              <a:rPr lang="ja-JP" altLang="en-US" dirty="0"/>
              <a:t>時間観測</a:t>
            </a:r>
            <a:endParaRPr lang="en-US" altLang="ja-JP" dirty="0"/>
          </a:p>
          <a:p>
            <a:pPr lvl="1"/>
            <a:r>
              <a:rPr lang="ja-JP" altLang="en-US" dirty="0"/>
              <a:t>光赤外望遠鏡：ドームあり　</a:t>
            </a:r>
            <a:r>
              <a:rPr lang="ja-JP" altLang="en-US"/>
              <a:t>夜間観測</a:t>
            </a:r>
            <a:endParaRPr lang="en-US" altLang="ja-JP" dirty="0"/>
          </a:p>
          <a:p>
            <a:r>
              <a:rPr kumimoji="1" lang="ja-JP" altLang="en-US" dirty="0"/>
              <a:t>望遠鏡の基本性能</a:t>
            </a:r>
            <a:endParaRPr kumimoji="1" lang="en-US" altLang="ja-JP" dirty="0"/>
          </a:p>
          <a:p>
            <a:pPr lvl="1"/>
            <a:r>
              <a:rPr lang="ja-JP" altLang="en-US" dirty="0"/>
              <a:t>指向・追尾技術</a:t>
            </a:r>
            <a:endParaRPr lang="en-US" altLang="ja-JP" dirty="0"/>
          </a:p>
          <a:p>
            <a:pPr lvl="1"/>
            <a:r>
              <a:rPr kumimoji="1" lang="ja-JP" altLang="en-US" dirty="0"/>
              <a:t>鏡面（波面）精度</a:t>
            </a:r>
            <a:endParaRPr kumimoji="1" lang="en-US" altLang="ja-JP" dirty="0"/>
          </a:p>
          <a:p>
            <a:pPr lvl="1"/>
            <a:r>
              <a:rPr lang="ja-JP" altLang="en-US" dirty="0"/>
              <a:t>外乱（風、熱、重力）に負けない</a:t>
            </a:r>
            <a:endParaRPr lang="en-US" altLang="ja-JP" dirty="0"/>
          </a:p>
          <a:p>
            <a:pPr lvl="1"/>
            <a:r>
              <a:rPr kumimoji="1" lang="ja-JP" altLang="en-US" dirty="0"/>
              <a:t>重量、固有振動数、電力、安全、信頼性、保守性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ライフタイムコスト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CE0AC2-CB31-4C1C-BBBD-917557EC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087C3F-3964-4556-B740-583609A6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C73E12-79E6-4089-A7D5-94A2FEE7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01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4B69D3-1440-4A09-8908-8859D070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国立天文台望遠鏡</a:t>
            </a:r>
            <a:r>
              <a:rPr lang="ja-JP" altLang="en-US" dirty="0"/>
              <a:t>の担当</a:t>
            </a:r>
            <a:r>
              <a:rPr lang="en-US" altLang="ja-JP" dirty="0"/>
              <a:t>(</a:t>
            </a:r>
            <a:r>
              <a:rPr lang="ja-JP" altLang="en-US" dirty="0"/>
              <a:t>私見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A34B3BF3-C663-4BBE-A2DD-411873A8D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73330"/>
              </p:ext>
            </p:extLst>
          </p:nvPr>
        </p:nvGraphicFramePr>
        <p:xfrm>
          <a:off x="838199" y="1843614"/>
          <a:ext cx="10809303" cy="436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861">
                  <a:extLst>
                    <a:ext uri="{9D8B030D-6E8A-4147-A177-3AD203B41FA5}">
                      <a16:colId xmlns:a16="http://schemas.microsoft.com/office/drawing/2014/main" val="961846994"/>
                    </a:ext>
                  </a:extLst>
                </a:gridCol>
                <a:gridCol w="1522732">
                  <a:extLst>
                    <a:ext uri="{9D8B030D-6E8A-4147-A177-3AD203B41FA5}">
                      <a16:colId xmlns:a16="http://schemas.microsoft.com/office/drawing/2014/main" val="2164717284"/>
                    </a:ext>
                  </a:extLst>
                </a:gridCol>
                <a:gridCol w="1864756">
                  <a:extLst>
                    <a:ext uri="{9D8B030D-6E8A-4147-A177-3AD203B41FA5}">
                      <a16:colId xmlns:a16="http://schemas.microsoft.com/office/drawing/2014/main" val="1701469477"/>
                    </a:ext>
                  </a:extLst>
                </a:gridCol>
                <a:gridCol w="1802295">
                  <a:extLst>
                    <a:ext uri="{9D8B030D-6E8A-4147-A177-3AD203B41FA5}">
                      <a16:colId xmlns:a16="http://schemas.microsoft.com/office/drawing/2014/main" val="2425490502"/>
                    </a:ext>
                  </a:extLst>
                </a:gridCol>
                <a:gridCol w="3457659">
                  <a:extLst>
                    <a:ext uri="{9D8B030D-6E8A-4147-A177-3AD203B41FA5}">
                      <a16:colId xmlns:a16="http://schemas.microsoft.com/office/drawing/2014/main" val="1727454807"/>
                    </a:ext>
                  </a:extLst>
                </a:gridCol>
              </a:tblGrid>
              <a:tr h="34591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望遠鏡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運用開始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建設主担当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運用主担当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導入した技術例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49172"/>
                  </a:ext>
                </a:extLst>
              </a:tr>
              <a:tr h="34591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野辺山</a:t>
                      </a:r>
                      <a:r>
                        <a:rPr kumimoji="1" lang="en-US" altLang="ja-JP" sz="2400" dirty="0"/>
                        <a:t>45m</a:t>
                      </a:r>
                      <a:r>
                        <a:rPr kumimoji="1" lang="ja-JP" altLang="en-US" sz="2400" dirty="0"/>
                        <a:t>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1982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森本・海部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浮田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ホモロガス、</a:t>
                      </a:r>
                      <a:r>
                        <a:rPr kumimoji="1" lang="en-US" altLang="ja-JP" sz="2400" dirty="0"/>
                        <a:t>CFRP</a:t>
                      </a:r>
                      <a:r>
                        <a:rPr kumimoji="1" lang="ja-JP" altLang="en-US" sz="2400" dirty="0" err="1"/>
                        <a:t>、</a:t>
                      </a:r>
                      <a:r>
                        <a:rPr kumimoji="1" lang="ja-JP" altLang="en-US" sz="2400" dirty="0"/>
                        <a:t>熱変形抑制、光学系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705219"/>
                  </a:ext>
                </a:extLst>
              </a:tr>
              <a:tr h="34591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すばる</a:t>
                      </a:r>
                      <a:endParaRPr kumimoji="1" lang="en-US" altLang="ja-JP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1999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海部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臼田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DD</a:t>
                      </a:r>
                      <a:r>
                        <a:rPr kumimoji="1" lang="ja-JP" altLang="en-US" sz="2400" dirty="0" err="1"/>
                        <a:t>、</a:t>
                      </a:r>
                      <a:r>
                        <a:rPr kumimoji="1" lang="ja-JP" altLang="en-US" sz="2400" dirty="0"/>
                        <a:t>焦点面装置、静圧軸受、アクチュエータ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998570"/>
                  </a:ext>
                </a:extLst>
              </a:tr>
              <a:tr h="34591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2002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浮田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江澤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パネル、エンコーダ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29903"/>
                  </a:ext>
                </a:extLst>
              </a:tr>
              <a:tr h="34591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ALMA</a:t>
                      </a:r>
                      <a:r>
                        <a:rPr kumimoji="1" lang="ja-JP" altLang="en-US" sz="2400" dirty="0"/>
                        <a:t>プロト</a:t>
                      </a:r>
                      <a:endParaRPr kumimoji="1" lang="en-US" altLang="ja-JP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2004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浮田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メテロロジー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749910"/>
                  </a:ext>
                </a:extLst>
              </a:tr>
              <a:tr h="89259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ALMA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2011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齋藤</a:t>
                      </a:r>
                      <a:r>
                        <a:rPr kumimoji="1" lang="en-US" altLang="ja-JP" sz="2400" dirty="0"/>
                        <a:t>/</a:t>
                      </a:r>
                      <a:r>
                        <a:rPr kumimoji="1" lang="ja-JP" altLang="en-US" sz="2400" dirty="0"/>
                        <a:t>稲谷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水野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風メテロロジー、</a:t>
                      </a:r>
                      <a:r>
                        <a:rPr kumimoji="1" lang="en-US" altLang="ja-JP" sz="2400" dirty="0"/>
                        <a:t>DD</a:t>
                      </a:r>
                      <a:r>
                        <a:rPr kumimoji="1" lang="ja-JP" altLang="en-US" sz="2400" dirty="0" err="1"/>
                        <a:t>、</a:t>
                      </a:r>
                      <a:r>
                        <a:rPr kumimoji="1" lang="ja-JP" altLang="en-US" sz="2400" dirty="0"/>
                        <a:t>熱メテロロジー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85986"/>
                  </a:ext>
                </a:extLst>
              </a:tr>
              <a:tr h="34591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TMT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2027?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臼田</a:t>
                      </a:r>
                      <a:r>
                        <a:rPr kumimoji="1" lang="en-US" altLang="ja-JP" sz="2400" dirty="0"/>
                        <a:t>/</a:t>
                      </a:r>
                      <a:r>
                        <a:rPr kumimoji="1" lang="ja-JP" altLang="en-US" sz="2400" dirty="0"/>
                        <a:t>齋藤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？？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免振、振動、制御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606894"/>
                  </a:ext>
                </a:extLst>
              </a:tr>
            </a:tbl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3ACCDB-B2C9-481A-816B-E57EF7F3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0523D1-FAD4-4704-BC4E-32D2B493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F270DB-8D09-4BC5-9F84-1618872F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11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9F4130-B149-4884-B272-7B0847F3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天文台</a:t>
            </a:r>
            <a:r>
              <a:rPr kumimoji="1" lang="ja-JP" altLang="en-US" dirty="0"/>
              <a:t>技術継承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946D55-7284-4A3A-B452-BF1BF7459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望遠鏡技術は日本に必要か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望遠鏡技術に携わった人は</a:t>
            </a:r>
            <a:endParaRPr lang="en-US" altLang="ja-JP" dirty="0"/>
          </a:p>
          <a:p>
            <a:pPr lvl="1"/>
            <a:r>
              <a:rPr kumimoji="1" lang="ja-JP" altLang="en-US" dirty="0"/>
              <a:t>多くは天文学者が兼任</a:t>
            </a:r>
            <a:endParaRPr kumimoji="1" lang="en-US" altLang="ja-JP" dirty="0"/>
          </a:p>
          <a:p>
            <a:pPr lvl="1"/>
            <a:r>
              <a:rPr lang="ja-JP" altLang="en-US" dirty="0"/>
              <a:t>波長別、そしてその後異動</a:t>
            </a:r>
            <a:endParaRPr kumimoji="1" lang="en-US" altLang="ja-JP" dirty="0"/>
          </a:p>
          <a:p>
            <a:r>
              <a:rPr kumimoji="1" lang="ja-JP" altLang="en-US" dirty="0"/>
              <a:t>望遠鏡技術は継承されているか</a:t>
            </a:r>
            <a:endParaRPr kumimoji="1" lang="en-US" altLang="ja-JP" dirty="0"/>
          </a:p>
          <a:p>
            <a:pPr lvl="1"/>
            <a:r>
              <a:rPr lang="ja-JP" altLang="en-US" dirty="0"/>
              <a:t>系統的に残されていない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342B3A-272F-4CF2-B9EF-44FF722D5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50E150-111E-406E-BD89-0C1EEEA3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3455BC-60D5-4A52-AB8D-EC96E1F1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8" name="コンテンツ プレースホルダー 6">
            <a:extLst>
              <a:ext uri="{FF2B5EF4-FFF2-40B4-BE49-F238E27FC236}">
                <a16:creationId xmlns:a16="http://schemas.microsoft.com/office/drawing/2014/main" id="{1ACEF4C1-165C-472B-8150-FB1FF046D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1909"/>
              </p:ext>
            </p:extLst>
          </p:nvPr>
        </p:nvGraphicFramePr>
        <p:xfrm>
          <a:off x="6511031" y="1690688"/>
          <a:ext cx="5390322" cy="287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774">
                  <a:extLst>
                    <a:ext uri="{9D8B030D-6E8A-4147-A177-3AD203B41FA5}">
                      <a16:colId xmlns:a16="http://schemas.microsoft.com/office/drawing/2014/main" val="961846994"/>
                    </a:ext>
                  </a:extLst>
                </a:gridCol>
                <a:gridCol w="1444487">
                  <a:extLst>
                    <a:ext uri="{9D8B030D-6E8A-4147-A177-3AD203B41FA5}">
                      <a16:colId xmlns:a16="http://schemas.microsoft.com/office/drawing/2014/main" val="2164717284"/>
                    </a:ext>
                  </a:extLst>
                </a:gridCol>
                <a:gridCol w="1895061">
                  <a:extLst>
                    <a:ext uri="{9D8B030D-6E8A-4147-A177-3AD203B41FA5}">
                      <a16:colId xmlns:a16="http://schemas.microsoft.com/office/drawing/2014/main" val="1701469477"/>
                    </a:ext>
                  </a:extLst>
                </a:gridCol>
              </a:tblGrid>
              <a:tr h="61675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望遠鏡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建設主担当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49172"/>
                  </a:ext>
                </a:extLst>
              </a:tr>
              <a:tr h="61675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VLT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1999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/>
                        <a:t>Stanghellini</a:t>
                      </a:r>
                      <a:r>
                        <a:rPr kumimoji="1" lang="en-US" altLang="ja-JP" sz="2400" dirty="0"/>
                        <a:t> 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98747"/>
                  </a:ext>
                </a:extLst>
              </a:tr>
              <a:tr h="61675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ALMA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2011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/>
                        <a:t>Stanghellini</a:t>
                      </a:r>
                      <a:r>
                        <a:rPr kumimoji="1" lang="en-US" altLang="ja-JP" sz="2400" dirty="0"/>
                        <a:t> Martinez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705219"/>
                  </a:ext>
                </a:extLst>
              </a:tr>
              <a:tr h="61675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2024?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err="1"/>
                        <a:t>Stanghellini</a:t>
                      </a:r>
                      <a:r>
                        <a:rPr kumimoji="1" lang="en-US" altLang="ja-JP" sz="2400" dirty="0"/>
                        <a:t> Martinez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998570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980498-D1E7-474A-98F4-4B949696DDAC}"/>
              </a:ext>
            </a:extLst>
          </p:cNvPr>
          <p:cNvSpPr/>
          <p:nvPr/>
        </p:nvSpPr>
        <p:spPr>
          <a:xfrm>
            <a:off x="6511031" y="1105913"/>
            <a:ext cx="2228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/>
              <a:t>ESO</a:t>
            </a:r>
            <a:r>
              <a:rPr lang="ja-JP" altLang="en-US" sz="3200" dirty="0"/>
              <a:t>の場合</a:t>
            </a:r>
          </a:p>
        </p:txBody>
      </p:sp>
    </p:spTree>
    <p:extLst>
      <p:ext uri="{BB962C8B-B14F-4D97-AF65-F5344CB8AC3E}">
        <p14:creationId xmlns:p14="http://schemas.microsoft.com/office/powerpoint/2010/main" val="1814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42B044-7043-4BC3-A6E8-5DCBCECB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ALMA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BA7CEF-369D-49BA-BF90-7F1EB3489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国際プロジェクト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/>
              <a:t>ESO/NRAO</a:t>
            </a:r>
            <a:r>
              <a:rPr lang="ja-JP" altLang="en-US" dirty="0"/>
              <a:t>原案の膨大な仕様書</a:t>
            </a:r>
            <a:endParaRPr lang="en-US" altLang="ja-JP" dirty="0"/>
          </a:p>
          <a:p>
            <a:r>
              <a:rPr kumimoji="1" lang="ja-JP" altLang="en-US" dirty="0"/>
              <a:t>他サブシステムとのインターフェース</a:t>
            </a:r>
            <a:endParaRPr kumimoji="1" lang="en-US" altLang="ja-JP" dirty="0"/>
          </a:p>
          <a:p>
            <a:r>
              <a:rPr lang="ja-JP" altLang="en-US" dirty="0"/>
              <a:t>システム要求、サブシステム要求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受入試験と受入手続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49BAA7-54E0-4C05-A900-8943D95A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685D95-8F8B-493D-A608-A16057B4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B33B6D-6F59-4FFD-9013-8828D150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88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42B044-7043-4BC3-A6E8-5DCBCECB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NRO45m</a:t>
            </a:r>
            <a:r>
              <a:rPr kumimoji="1" lang="ja-JP" altLang="en-US" dirty="0"/>
              <a:t>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BA7CEF-369D-49BA-BF90-7F1EB3489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6371" cy="422751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国内プロジェクト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システム要求がなかったのでサイエンス要求をまとめる（右）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＜＝</a:t>
            </a:r>
            <a:r>
              <a:rPr lang="en-US" altLang="ja-JP" dirty="0"/>
              <a:t>NRO</a:t>
            </a:r>
            <a:r>
              <a:rPr lang="ja-JP" altLang="en-US" dirty="0"/>
              <a:t>審査会（</a:t>
            </a:r>
            <a:r>
              <a:rPr lang="en-US" altLang="ja-JP" dirty="0"/>
              <a:t>2015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kumimoji="1" lang="ja-JP" altLang="en-US" dirty="0"/>
              <a:t>ライバル装置の比較し</a:t>
            </a:r>
            <a:r>
              <a:rPr kumimoji="1" lang="en-US" altLang="ja-JP" dirty="0"/>
              <a:t>3-4mm</a:t>
            </a:r>
            <a:r>
              <a:rPr kumimoji="1" lang="ja-JP" altLang="en-US" dirty="0"/>
              <a:t>帯のマッピング観測に絞った性能向上</a:t>
            </a:r>
            <a:endParaRPr kumimoji="1" lang="en-US" altLang="ja-JP" dirty="0"/>
          </a:p>
          <a:p>
            <a:r>
              <a:rPr lang="ja-JP" altLang="en-US" dirty="0"/>
              <a:t>運用経費削減と性能向上同時に推進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49BAA7-54E0-4C05-A900-8943D95A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685D95-8F8B-493D-A608-A16057B4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B33B6D-6F59-4FFD-9013-8828D150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9B8E983-E9EB-4FB5-BDC4-EAF6FF6C9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525" y="681037"/>
            <a:ext cx="38004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4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42B044-7043-4BC3-A6E8-5DCBCECB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TMT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BA7CEF-369D-49BA-BF90-7F1EB3489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621567" cy="4264457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国際プロジェクト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TMT</a:t>
            </a:r>
            <a:r>
              <a:rPr kumimoji="1" lang="ja-JP" altLang="en-US" dirty="0"/>
              <a:t>の仕様書：</a:t>
            </a:r>
            <a:r>
              <a:rPr kumimoji="1" lang="en-US" altLang="ja-JP" dirty="0"/>
              <a:t>ALMA</a:t>
            </a:r>
            <a:r>
              <a:rPr kumimoji="1" lang="ja-JP" altLang="en-US" dirty="0"/>
              <a:t>以上に複雑なインターフェース</a:t>
            </a:r>
            <a:endParaRPr kumimoji="1" lang="en-US" altLang="ja-JP" dirty="0"/>
          </a:p>
          <a:p>
            <a:r>
              <a:rPr kumimoji="1" lang="ja-JP" altLang="en-US" dirty="0"/>
              <a:t>すばる以上に高い技術要求</a:t>
            </a:r>
            <a:endParaRPr kumimoji="1" lang="en-US" altLang="ja-JP" dirty="0"/>
          </a:p>
          <a:p>
            <a:r>
              <a:rPr lang="ja-JP" altLang="en-US" dirty="0"/>
              <a:t>厳しい追尾要求</a:t>
            </a:r>
            <a:endParaRPr lang="en-US" altLang="ja-JP" dirty="0"/>
          </a:p>
          <a:p>
            <a:pPr lvl="1"/>
            <a:r>
              <a:rPr lang="en-US" altLang="ja-JP" dirty="0"/>
              <a:t>0.2mas &gt; 15Hz, 15 mas &gt; 0.1 Hz</a:t>
            </a:r>
          </a:p>
          <a:p>
            <a:r>
              <a:rPr lang="ja-JP" altLang="en-US" dirty="0"/>
              <a:t>厳しい振動要求</a:t>
            </a:r>
            <a:endParaRPr lang="en-US" altLang="ja-JP" dirty="0"/>
          </a:p>
          <a:p>
            <a:pPr lvl="1"/>
            <a:r>
              <a:rPr lang="en-US" altLang="ja-JP" dirty="0"/>
              <a:t>WFE &lt; 12nm ~ 1 N</a:t>
            </a:r>
            <a:r>
              <a:rPr lang="ja-JP" altLang="en-US" dirty="0"/>
              <a:t>＠駆動・巻取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49BAA7-54E0-4C05-A900-8943D95A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2018/3/20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685D95-8F8B-493D-A608-A16057B4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未来を拓く技術開発とその将来展望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B33B6D-6F59-4FFD-9013-8828D150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3927-D34A-46B5-8C50-0149F686455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9BDB4364-43F3-40B9-AACA-04C072EE3B52}"/>
              </a:ext>
            </a:extLst>
          </p:cNvPr>
          <p:cNvSpPr txBox="1">
            <a:spLocks/>
          </p:cNvSpPr>
          <p:nvPr/>
        </p:nvSpPr>
        <p:spPr>
          <a:xfrm>
            <a:off x="5347252" y="1825625"/>
            <a:ext cx="6698974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インタフェース（</a:t>
            </a:r>
            <a:r>
              <a:rPr lang="en-US" altLang="ja-JP"/>
              <a:t>CS: control sys</a:t>
            </a:r>
            <a:r>
              <a:rPr lang="ja-JP" altLang="en-US"/>
              <a:t>）</a:t>
            </a:r>
            <a:endParaRPr lang="en-US" altLang="ja-JP"/>
          </a:p>
          <a:p>
            <a:r>
              <a:rPr lang="en-US" altLang="ja-JP"/>
              <a:t>ENC (Enclosure), SUM (Summit), NFIRAOS (AO), LGSF (Laser guide star facility, CRYO (Cryo cooling system), IRIS, WFOS</a:t>
            </a:r>
          </a:p>
          <a:p>
            <a:r>
              <a:rPr lang="en-US" altLang="ja-JP"/>
              <a:t>M1 Optics, M2, M3, CLN (Cleaning), TINS (Test instrument), TCS (Telescope CS), M1CS, APS (Alignment and Phasing system), OSS (Observatory safety system), ESEN (engineering sensors)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548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1060</Words>
  <Application>Microsoft Office PowerPoint</Application>
  <PresentationFormat>ワイド画面</PresentationFormat>
  <Paragraphs>254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游ゴシック</vt:lpstr>
      <vt:lpstr>游ゴシック Light</vt:lpstr>
      <vt:lpstr>Arial</vt:lpstr>
      <vt:lpstr>Office テーマ</vt:lpstr>
      <vt:lpstr>アルマ、野辺山、TMTを通して考えたこと</vt:lpstr>
      <vt:lpstr>国立天文台はTMT以降大型望遠鏡作る機会があり、作る技術力あるのか？</vt:lpstr>
      <vt:lpstr>私と望遠鏡のかかわり</vt:lpstr>
      <vt:lpstr>地上天体望遠鏡</vt:lpstr>
      <vt:lpstr>国立天文台望遠鏡の担当(私見)</vt:lpstr>
      <vt:lpstr>天文台技術継承</vt:lpstr>
      <vt:lpstr>ALMA</vt:lpstr>
      <vt:lpstr>NRO45m鏡</vt:lpstr>
      <vt:lpstr>TMT</vt:lpstr>
      <vt:lpstr>大型望遠鏡製作に関してのレッスン</vt:lpstr>
      <vt:lpstr>望遠鏡実現のトライアングル</vt:lpstr>
      <vt:lpstr>望遠鏡とコスト：光学望遠鏡の場合</vt:lpstr>
      <vt:lpstr>詳細設計前の投資</vt:lpstr>
      <vt:lpstr>望遠鏡コストの占める割合</vt:lpstr>
      <vt:lpstr>ライフタイムコスト</vt:lpstr>
      <vt:lpstr>望遠鏡技術とツール</vt:lpstr>
      <vt:lpstr>日本以外の代表的な望遠鏡設計会社</vt:lpstr>
      <vt:lpstr>大型望遠鏡製作</vt:lpstr>
      <vt:lpstr>次世代に向けて考えること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msaito</dc:creator>
  <cp:lastModifiedBy>msaito</cp:lastModifiedBy>
  <cp:revision>44</cp:revision>
  <dcterms:created xsi:type="dcterms:W3CDTF">2018-03-16T13:24:43Z</dcterms:created>
  <dcterms:modified xsi:type="dcterms:W3CDTF">2018-03-22T23:19:51Z</dcterms:modified>
</cp:coreProperties>
</file>